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419" r:id="rId4"/>
    <p:sldId id="436" r:id="rId5"/>
    <p:sldId id="437" r:id="rId6"/>
    <p:sldId id="439" r:id="rId7"/>
    <p:sldId id="370" r:id="rId8"/>
    <p:sldId id="368" r:id="rId9"/>
    <p:sldId id="415" r:id="rId10"/>
    <p:sldId id="400" r:id="rId11"/>
    <p:sldId id="305" r:id="rId12"/>
    <p:sldId id="416" r:id="rId13"/>
    <p:sldId id="389" r:id="rId14"/>
    <p:sldId id="306" r:id="rId15"/>
    <p:sldId id="401" r:id="rId16"/>
    <p:sldId id="390" r:id="rId17"/>
    <p:sldId id="307" r:id="rId18"/>
    <p:sldId id="402" r:id="rId19"/>
    <p:sldId id="403" r:id="rId20"/>
    <p:sldId id="404" r:id="rId21"/>
    <p:sldId id="405" r:id="rId22"/>
    <p:sldId id="393" r:id="rId23"/>
    <p:sldId id="406" r:id="rId24"/>
    <p:sldId id="407" r:id="rId25"/>
    <p:sldId id="408" r:id="rId26"/>
    <p:sldId id="394" r:id="rId27"/>
    <p:sldId id="417" r:id="rId28"/>
    <p:sldId id="409" r:id="rId29"/>
    <p:sldId id="316" r:id="rId30"/>
    <p:sldId id="410" r:id="rId31"/>
    <p:sldId id="411" r:id="rId32"/>
    <p:sldId id="293" r:id="rId33"/>
    <p:sldId id="412" r:id="rId34"/>
    <p:sldId id="364" r:id="rId35"/>
    <p:sldId id="362" r:id="rId36"/>
    <p:sldId id="395" r:id="rId37"/>
    <p:sldId id="386" r:id="rId38"/>
    <p:sldId id="387" r:id="rId39"/>
    <p:sldId id="414" r:id="rId40"/>
    <p:sldId id="396" r:id="rId41"/>
    <p:sldId id="413" r:id="rId42"/>
    <p:sldId id="397" r:id="rId43"/>
    <p:sldId id="398" r:id="rId44"/>
    <p:sldId id="399" r:id="rId45"/>
    <p:sldId id="366" r:id="rId46"/>
    <p:sldId id="420" r:id="rId47"/>
    <p:sldId id="421" r:id="rId48"/>
    <p:sldId id="441" r:id="rId49"/>
    <p:sldId id="442" r:id="rId50"/>
    <p:sldId id="422" r:id="rId51"/>
    <p:sldId id="423" r:id="rId52"/>
    <p:sldId id="424" r:id="rId53"/>
    <p:sldId id="425" r:id="rId54"/>
    <p:sldId id="426" r:id="rId55"/>
    <p:sldId id="427" r:id="rId56"/>
    <p:sldId id="440" r:id="rId57"/>
    <p:sldId id="429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35" r:id="rId67"/>
    <p:sldId id="430" r:id="rId68"/>
    <p:sldId id="428" r:id="rId69"/>
    <p:sldId id="431" r:id="rId70"/>
    <p:sldId id="432" r:id="rId71"/>
    <p:sldId id="433" r:id="rId72"/>
    <p:sldId id="434" r:id="rId73"/>
    <p:sldId id="41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120" y="-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4DF74-56FD-4127-86A3-81AD8EC6DAC9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5B1E-67FE-49D6-80D3-CEF5510A5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150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E3039-5A5E-47BD-9B9E-E50D593A3CAC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64584-B6EE-4F3A-9629-8261048A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75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43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36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2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3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64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9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2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22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1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83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6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8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4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32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1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DFDD-1191-4470-9E7C-DC2C08243D47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CC6E8-4C28-4334-AD21-4671032B92B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C1C7-7E52-4B5F-8688-9C8026CCA5C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F668-6402-4763-AAD9-ACD9813067D2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E530-5907-4B45-AB78-DD7C5493353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2D97-23A8-4F8C-A184-438AC108AC3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5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0B7A-5214-4C3A-9264-4C02BADDADA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F369-58CF-44CD-8C5B-2701CEF3001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7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9A41-A019-4E2D-A56A-E9F8E64A0EC6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2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179-0C05-4A73-8F2F-16197EACD0A5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BEB10-AAED-47FF-89EE-678A5B39897B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4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58816-D1CD-498D-AC74-FC9C5D56C0B1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3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"/><Relationship Id="rId2" Type="http://schemas.openxmlformats.org/officeDocument/2006/relationships/image" Target="../media/image9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7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"/><Relationship Id="rId2" Type="http://schemas.openxmlformats.org/officeDocument/2006/relationships/image" Target="../media/image10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tif"/><Relationship Id="rId4" Type="http://schemas.openxmlformats.org/officeDocument/2006/relationships/image" Target="../media/image106.t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"/><Relationship Id="rId2" Type="http://schemas.openxmlformats.org/officeDocument/2006/relationships/image" Target="../media/image108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"/><Relationship Id="rId2" Type="http://schemas.openxmlformats.org/officeDocument/2006/relationships/image" Target="../media/image10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"/><Relationship Id="rId2" Type="http://schemas.openxmlformats.org/officeDocument/2006/relationships/image" Target="../media/image11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tif"/><Relationship Id="rId4" Type="http://schemas.openxmlformats.org/officeDocument/2006/relationships/image" Target="../media/image113.t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6.t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"/><Relationship Id="rId2" Type="http://schemas.openxmlformats.org/officeDocument/2006/relationships/image" Target="../media/image11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tif"/><Relationship Id="rId4" Type="http://schemas.openxmlformats.org/officeDocument/2006/relationships/image" Target="../media/image119.t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tif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if"/><Relationship Id="rId2" Type="http://schemas.openxmlformats.org/officeDocument/2006/relationships/image" Target="../media/image131.t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"/><Relationship Id="rId2" Type="http://schemas.openxmlformats.org/officeDocument/2006/relationships/image" Target="../media/image13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image" Target="../media/image13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t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"/><Relationship Id="rId2" Type="http://schemas.openxmlformats.org/officeDocument/2006/relationships/image" Target="../media/image13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t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9CC131-9E30-45C3-B5F2-533085CC7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705" y="561372"/>
            <a:ext cx="10058400" cy="3639606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2020 MMILAB.DIP Seminar </a:t>
            </a:r>
            <a:r>
              <a:rPr lang="en-US" altLang="ko-KR" dirty="0" smtClean="0"/>
              <a:t>Week4(7/23~7/30)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42B45B9-CCBF-4B60-8109-C3ADE19D9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776" y="4802862"/>
            <a:ext cx="4062713" cy="44047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20151415 </a:t>
            </a:r>
            <a:r>
              <a:rPr lang="ko-KR" altLang="en-US" sz="3600" dirty="0" smtClean="0"/>
              <a:t>김성수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030148" y="2251276"/>
            <a:ext cx="10237806" cy="2199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D069-E700-4FBC-9BD9-7FDF25D92C36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29" y="2501922"/>
            <a:ext cx="3516396" cy="26372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3" y="2222365"/>
            <a:ext cx="2868339" cy="34434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90" y="2079583"/>
            <a:ext cx="3021019" cy="3626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202" y="5882141"/>
            <a:ext cx="210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T= 125.38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38485" y="5882141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91768" y="5882141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69693" y="1636700"/>
            <a:ext cx="5268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Initial T = mean of entire image intensity, △T=0</a:t>
            </a:r>
            <a:endParaRPr lang="ko-KR" alt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F43D-E15A-48E7-B616-5B7BDD5F2036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00246" y="1291733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5010" y="1688976"/>
                <a:ext cx="5898267" cy="400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Idea : Maximize the between-class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10" y="1688976"/>
                <a:ext cx="5898267" cy="400494"/>
              </a:xfrm>
              <a:prstGeom prst="rect">
                <a:avLst/>
              </a:prstGeom>
              <a:blipFill rotWithShape="0">
                <a:blip r:embed="rId2"/>
                <a:stretch>
                  <a:fillRect l="-931" t="-7576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14112" y="22037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02534" y="2639533"/>
                <a:ext cx="6096000" cy="18598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𝑝𝑟𝑜𝑏𝑎𝑏𝑖𝑙𝑖𝑡𝑦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𝑡h𝑎𝑡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=0,1…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ko-KR" altLang="ko-KR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ko-KR" altLang="ko-KR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4" y="2639533"/>
                <a:ext cx="6096000" cy="1859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25010" y="4731808"/>
                <a:ext cx="8768787" cy="11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The ratio ŋ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is good measure of </a:t>
                </a:r>
                <a:r>
                  <a:rPr lang="en-US" altLang="ko-KR" dirty="0" err="1" smtClean="0"/>
                  <a:t>separability</a:t>
                </a:r>
                <a:r>
                  <a:rPr lang="en-US" altLang="ko-KR" dirty="0" smtClean="0"/>
                  <a:t>. Higher is better( more separable)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We just consider all possible threshold(T), and choose T that maximizes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ko-KR" altLang="ko-KR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ko-KR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10" y="4731808"/>
                <a:ext cx="8768787" cy="1171475"/>
              </a:xfrm>
              <a:prstGeom prst="rect">
                <a:avLst/>
              </a:prstGeom>
              <a:blipFill rotWithShape="0">
                <a:blip r:embed="rId4"/>
                <a:stretch>
                  <a:fillRect l="-626" r="-1321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005" y="1785549"/>
            <a:ext cx="5210729" cy="2843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32282" y="1586941"/>
            <a:ext cx="150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Probability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88135" y="4259745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ntensity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67482" y="1392518"/>
            <a:ext cx="926315" cy="37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64165" y="1389231"/>
            <a:ext cx="926315" cy="37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5F80-2B4D-4ACA-80D0-ECE10AB1670E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Algorithm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8613" y="1809557"/>
            <a:ext cx="5677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Otsu can fail when 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There is no strong peaks in histogram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Object is too small with respect to background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36" y="1599571"/>
            <a:ext cx="3588152" cy="2638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73" y="4238453"/>
            <a:ext cx="7714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Remedies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Apply low-pass filter to image, then apply </a:t>
            </a:r>
            <a:r>
              <a:rPr lang="en-US" altLang="ko-KR" dirty="0" err="1" smtClean="0"/>
              <a:t>otsu</a:t>
            </a:r>
            <a:r>
              <a:rPr lang="en-US" altLang="ko-KR" dirty="0" smtClean="0"/>
              <a:t> algorithm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Only consider pixels near edges when computing the threshold</a:t>
            </a:r>
            <a:endParaRPr lang="ko-KR" alt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5F5F1-174A-4EB0-A151-D15605615067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6" y="2157236"/>
            <a:ext cx="3054868" cy="28198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87" y="2157236"/>
            <a:ext cx="3125285" cy="2884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69" y="2141870"/>
            <a:ext cx="3141931" cy="2900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3484" y="5230588"/>
            <a:ext cx="189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2469" y="5230588"/>
            <a:ext cx="2911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 T= 169.4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97701" y="5230588"/>
            <a:ext cx="186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Otsu’s method</a:t>
            </a:r>
          </a:p>
          <a:p>
            <a:endParaRPr lang="en-US" altLang="ko-KR" dirty="0"/>
          </a:p>
          <a:p>
            <a:r>
              <a:rPr lang="en-US" altLang="ko-KR" dirty="0" smtClean="0"/>
              <a:t>	T = 182</a:t>
            </a:r>
            <a:endParaRPr lang="ko-KR" altLang="en-US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EB88-FA93-4FD6-9AE2-BF347B001AD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25799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6" y="2326170"/>
            <a:ext cx="3812765" cy="304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62" y="2390968"/>
            <a:ext cx="3917569" cy="29381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71" y="2318257"/>
            <a:ext cx="3822660" cy="30571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0246" y="5474334"/>
            <a:ext cx="257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Gaussian noise image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49506" y="542727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13854" y="5474334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119, Sep= 0.69)</a:t>
            </a:r>
            <a:endParaRPr lang="en-US" alt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A438-4B78-49D9-B674-213EB986749E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5" y="2318257"/>
            <a:ext cx="3563393" cy="28498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73" y="2318257"/>
            <a:ext cx="3799784" cy="28498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57" y="2308219"/>
            <a:ext cx="3575943" cy="2859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42248" y="5311524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051" y="5311524"/>
            <a:ext cx="26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 X 5 smoothing image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98757" y="5311524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127, Sep= 0.95)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6ABB-8D63-4FC3-95D2-CB482B509B42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210711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5" y="2246459"/>
            <a:ext cx="3325478" cy="26595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03" y="2212557"/>
            <a:ext cx="3591291" cy="2693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29" y="2167345"/>
            <a:ext cx="3424400" cy="2738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122" y="5122560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2369" y="5039519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67555" y="5040151"/>
            <a:ext cx="34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(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77, Sep= 0.62)</a:t>
            </a:r>
            <a:endParaRPr lang="en-US" altLang="ko-KR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0E98-04E6-49BC-ABDD-CB34E1C5661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Smoothing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8" y="2153313"/>
            <a:ext cx="3599726" cy="2875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4" y="2153313"/>
            <a:ext cx="3833783" cy="2875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13" y="2220342"/>
            <a:ext cx="3431893" cy="27412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37428" y="516684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93785" y="5166841"/>
            <a:ext cx="26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 X 5 smoothing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6922" y="5166841"/>
            <a:ext cx="329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Otsu </a:t>
            </a:r>
            <a:r>
              <a:rPr lang="en-US" altLang="ko-KR" dirty="0" smtClean="0"/>
              <a:t>(</a:t>
            </a:r>
            <a:r>
              <a:rPr lang="en-US" altLang="ko-KR" dirty="0" err="1"/>
              <a:t>T_opt</a:t>
            </a:r>
            <a:r>
              <a:rPr lang="en-US" altLang="ko-KR" dirty="0"/>
              <a:t> = </a:t>
            </a:r>
            <a:r>
              <a:rPr lang="en-US" altLang="ko-KR" dirty="0" smtClean="0"/>
              <a:t>76, </a:t>
            </a:r>
            <a:r>
              <a:rPr lang="en-US" altLang="ko-KR" dirty="0"/>
              <a:t>Sep= </a:t>
            </a:r>
            <a:r>
              <a:rPr lang="en-US" altLang="ko-KR" dirty="0" smtClean="0"/>
              <a:t>0.42</a:t>
            </a:r>
            <a:r>
              <a:rPr lang="en-US" altLang="ko-KR" dirty="0"/>
              <a:t>)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1A97-3742-46BB-8B33-C7FB230442E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Sobel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0" y="2213378"/>
            <a:ext cx="3462969" cy="276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64" y="2250995"/>
            <a:ext cx="3692699" cy="276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28" y="2213378"/>
            <a:ext cx="3557042" cy="2844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9312" y="5128348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98816" y="5128348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5220946"/>
            <a:ext cx="230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Sobel</a:t>
            </a:r>
            <a:r>
              <a:rPr lang="en-US" altLang="ko-KR" dirty="0" smtClean="0"/>
              <a:t> (edge image)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C9-842E-4636-B1B3-81D27BAD4A7F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Sobel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6" y="2081886"/>
            <a:ext cx="3475419" cy="2779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26" y="2081886"/>
            <a:ext cx="3705974" cy="27794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00" y="2081887"/>
            <a:ext cx="3440941" cy="2751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0396" y="4992466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6527" y="4992466"/>
            <a:ext cx="347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Sobel</a:t>
            </a:r>
            <a:r>
              <a:rPr lang="en-US" altLang="ko-KR" dirty="0" smtClean="0"/>
              <a:t> (percentile 99.7 image)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46021" y="5041074"/>
            <a:ext cx="33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Otsu (</a:t>
            </a:r>
            <a:r>
              <a:rPr lang="en-US" altLang="ko-KR" dirty="0" err="1"/>
              <a:t>T_opt</a:t>
            </a:r>
            <a:r>
              <a:rPr lang="en-US" altLang="ko-KR" dirty="0"/>
              <a:t> = </a:t>
            </a:r>
            <a:r>
              <a:rPr lang="en-US" altLang="ko-KR" dirty="0" smtClean="0"/>
              <a:t>129, </a:t>
            </a:r>
            <a:r>
              <a:rPr lang="en-US" altLang="ko-KR" dirty="0"/>
              <a:t>Sep= 0.42)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BEFB-039F-4768-BCC4-7ED66529F82E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5" y="16757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5" y="1371600"/>
            <a:ext cx="10629779" cy="483821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400" dirty="0"/>
              <a:t> </a:t>
            </a:r>
            <a:r>
              <a:rPr lang="en-US" altLang="ko-KR" sz="3400" dirty="0" err="1"/>
              <a:t>Thresholding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sz="2900" dirty="0"/>
              <a:t>  - Global </a:t>
            </a:r>
            <a:r>
              <a:rPr lang="en-US" altLang="ko-KR" sz="2900" dirty="0" err="1" smtClean="0"/>
              <a:t>Thresholding</a:t>
            </a:r>
            <a:r>
              <a:rPr lang="en-US" altLang="ko-KR" sz="2900" dirty="0" smtClean="0"/>
              <a:t> (</a:t>
            </a:r>
            <a:r>
              <a:rPr lang="en-US" altLang="ko-KR" sz="2900" dirty="0"/>
              <a:t>Basic, Otsu) </a:t>
            </a:r>
          </a:p>
          <a:p>
            <a:pPr marL="0" indent="0">
              <a:buNone/>
            </a:pPr>
            <a:r>
              <a:rPr lang="en-US" altLang="ko-KR" sz="2900" dirty="0"/>
              <a:t>  - Improvement (Smoothing, Using Edges)</a:t>
            </a:r>
          </a:p>
          <a:p>
            <a:pPr marL="0" indent="0">
              <a:buNone/>
            </a:pPr>
            <a:r>
              <a:rPr lang="en-US" altLang="ko-KR" sz="2900" dirty="0"/>
              <a:t>  - Multiple Threshold</a:t>
            </a:r>
          </a:p>
          <a:p>
            <a:pPr marL="0" indent="0">
              <a:buNone/>
            </a:pPr>
            <a:r>
              <a:rPr lang="en-US" altLang="ko-KR" sz="2900" dirty="0"/>
              <a:t>  - Image Partitioning</a:t>
            </a:r>
          </a:p>
          <a:p>
            <a:pPr marL="0" indent="0">
              <a:buNone/>
            </a:pPr>
            <a:r>
              <a:rPr lang="en-US" altLang="ko-KR" sz="2900" dirty="0"/>
              <a:t>  - Variable </a:t>
            </a:r>
            <a:r>
              <a:rPr lang="en-US" altLang="ko-KR" sz="2900" dirty="0" err="1"/>
              <a:t>Thresholding</a:t>
            </a:r>
            <a:r>
              <a:rPr lang="en-US" altLang="ko-KR" sz="2900" dirty="0"/>
              <a:t>(Local image properties)</a:t>
            </a:r>
          </a:p>
          <a:p>
            <a:pPr marL="0" indent="0">
              <a:buNone/>
            </a:pPr>
            <a:r>
              <a:rPr lang="en-US" altLang="ko-KR" sz="2900" dirty="0"/>
              <a:t>  - Moving Average </a:t>
            </a:r>
            <a:r>
              <a:rPr lang="en-US" altLang="ko-KR" sz="2900" dirty="0" err="1"/>
              <a:t>Thresholding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endParaRPr lang="en-US" altLang="ko-KR" sz="3900" dirty="0" smtClean="0"/>
          </a:p>
          <a:p>
            <a:r>
              <a:rPr lang="en-US" altLang="ko-KR" sz="3600" dirty="0" smtClean="0"/>
              <a:t>Morphological </a:t>
            </a:r>
            <a:r>
              <a:rPr lang="en-US" altLang="ko-KR" sz="3600" dirty="0"/>
              <a:t>image processing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/>
              <a:t>Erosion, Dilation, Opening, Closing	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- Boundary </a:t>
            </a:r>
            <a:r>
              <a:rPr lang="en-US" altLang="ko-KR" dirty="0" smtClean="0"/>
              <a:t>Extraction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 Hole filling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00245" y="1221129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76A9-CE89-4CD7-9027-82E1765A5C9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8" y="1707780"/>
            <a:ext cx="3324941" cy="38307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85" y="2136043"/>
            <a:ext cx="3965573" cy="2974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66" y="1764276"/>
            <a:ext cx="3226867" cy="37177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9312" y="5649208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83854" y="5620271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17999" y="5649208"/>
            <a:ext cx="239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 smtClean="0"/>
              <a:t>( T=43, Sep =0.636)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C0BA-7638-445D-BAD1-25CB274C7DE1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/>
              <a:t>Improvement – Using </a:t>
            </a:r>
            <a:r>
              <a:rPr lang="en-US" altLang="ko-KR" dirty="0" smtClean="0"/>
              <a:t>Edges(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" y="1747777"/>
            <a:ext cx="3476085" cy="4004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91" y="2196246"/>
            <a:ext cx="4143872" cy="3107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97" y="1747777"/>
            <a:ext cx="3390689" cy="3906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8610" y="5815023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661" y="5815023"/>
            <a:ext cx="159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Laplacian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61947" y="5815023"/>
            <a:ext cx="259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/>
              <a:t>( </a:t>
            </a:r>
            <a:r>
              <a:rPr lang="en-US" altLang="ko-KR" dirty="0" smtClean="0"/>
              <a:t>T=115, </a:t>
            </a:r>
            <a:r>
              <a:rPr lang="en-US" altLang="ko-KR" dirty="0"/>
              <a:t>Sep =</a:t>
            </a:r>
            <a:r>
              <a:rPr lang="en-US" altLang="ko-KR" dirty="0" smtClean="0"/>
              <a:t>0.76)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1EDF-76B1-40EB-AD4F-7762E35C2EA2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06" y="20886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781292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38988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7" y="1929976"/>
            <a:ext cx="3784844" cy="3564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91" y="2318656"/>
            <a:ext cx="3695079" cy="2771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26" y="1922225"/>
            <a:ext cx="3851115" cy="3626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2127" y="5548805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8694" y="5548805"/>
            <a:ext cx="127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98373" y="5583245"/>
            <a:ext cx="24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910-7AE3-4BB8-87D5-CE5D2CB99B7F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74" y="2038611"/>
            <a:ext cx="3883305" cy="31056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56" y="2038611"/>
            <a:ext cx="4125917" cy="3094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5490" y="5267574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(Noisy shade)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65670" y="5220401"/>
            <a:ext cx="144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598516" y="2038611"/>
            <a:ext cx="0" cy="3105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39564" y="1986525"/>
            <a:ext cx="17362" cy="3094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" idx="1"/>
            <a:endCxn id="6" idx="3"/>
          </p:cNvCxnSpPr>
          <p:nvPr/>
        </p:nvCxnSpPr>
        <p:spPr>
          <a:xfrm>
            <a:off x="1475774" y="3591456"/>
            <a:ext cx="38833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0251-039E-414A-BACA-413BCB46A3DF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38" y="3877119"/>
            <a:ext cx="3063748" cy="22978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5" y="3897025"/>
            <a:ext cx="3118043" cy="2338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3886751"/>
            <a:ext cx="3087865" cy="22580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38" y="1334954"/>
            <a:ext cx="3067048" cy="22811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5" y="1334057"/>
            <a:ext cx="3041489" cy="22811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52" y="1314406"/>
            <a:ext cx="3041489" cy="22811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7386" y="3639554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40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5693" y="3666544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51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72689" y="3636619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64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46227" y="6142579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38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83251" y="6159600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51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72689" y="6103332"/>
            <a:ext cx="15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T_opt</a:t>
            </a:r>
            <a:r>
              <a:rPr lang="en-US" altLang="ko-KR" dirty="0" smtClean="0"/>
              <a:t> = 65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387D-94AC-4C00-927A-4B235E953CA0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Image Partitioning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99" y="2222180"/>
            <a:ext cx="3916475" cy="3132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0" y="2222180"/>
            <a:ext cx="3916475" cy="3132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27" y="2222180"/>
            <a:ext cx="3919604" cy="313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820" y="5532700"/>
            <a:ext cx="301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 smtClean="0"/>
              <a:t>		T= 48.8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6051" y="5532700"/>
            <a:ext cx="239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T_opt</a:t>
            </a:r>
            <a:r>
              <a:rPr lang="en-US" altLang="ko-KR" dirty="0" smtClean="0"/>
              <a:t> = 50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14121" y="5573211"/>
            <a:ext cx="27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Partitioned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06FE8-5367-456E-88C4-07F86A85689E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791640" y="2838354"/>
                <a:ext cx="2270127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40" y="2838354"/>
                <a:ext cx="2270127" cy="391261"/>
              </a:xfrm>
              <a:prstGeom prst="rect">
                <a:avLst/>
              </a:prstGeom>
              <a:blipFill rotWithShape="0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1354" y="3545297"/>
                <a:ext cx="4510269" cy="81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354" y="3545297"/>
                <a:ext cx="4510269" cy="8117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09930"/>
              </p:ext>
            </p:extLst>
          </p:nvPr>
        </p:nvGraphicFramePr>
        <p:xfrm>
          <a:off x="2028251" y="2074899"/>
          <a:ext cx="2853997" cy="2940796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80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I(x-1,y-1)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I(x,y-1)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I(x+1,y-1)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</a:t>
                      </a:r>
                      <a:r>
                        <a:rPr 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x,y</a:t>
                      </a: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I(x-1,y+1)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I(x,y+1)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I(x+1,y+1)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716A-A56D-428F-ADAC-7910D32DE2F2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0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4" y="2002935"/>
            <a:ext cx="3553077" cy="4093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27" y="2002935"/>
            <a:ext cx="3553077" cy="4093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8234" y="614539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28121" y="6145391"/>
            <a:ext cx="258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Multiple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FFBA-DA36-4FC7-9D4F-19F3A9E4A47D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20442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Variable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(Local properties)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93" y="1602101"/>
            <a:ext cx="3737081" cy="43055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57" y="1596145"/>
            <a:ext cx="3737611" cy="43061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387" y="5981074"/>
            <a:ext cx="4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 variance image (after scaling)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09299" y="5981074"/>
                <a:ext cx="4602601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After </a:t>
                </a:r>
                <a:r>
                  <a:rPr lang="en-US" altLang="ko-KR" dirty="0" err="1" smtClean="0"/>
                  <a:t>thresholding</a:t>
                </a:r>
                <a:r>
                  <a:rPr lang="en-US" altLang="ko-KR" dirty="0" smtClean="0"/>
                  <a:t> by 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+1.5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299" y="5981074"/>
                <a:ext cx="4602601" cy="391261"/>
              </a:xfrm>
              <a:prstGeom prst="rect">
                <a:avLst/>
              </a:prstGeom>
              <a:blipFill rotWithShape="0">
                <a:blip r:embed="rId4"/>
                <a:stretch>
                  <a:fillRect l="-1192" t="-9375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8F8-9589-4FAA-B338-6201D573FC30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7" y="1923704"/>
            <a:ext cx="3644611" cy="3238605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4" y="1923704"/>
            <a:ext cx="3644610" cy="32386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01" y="1923704"/>
            <a:ext cx="3644611" cy="32386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6163" y="5325622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8445" y="5325622"/>
            <a:ext cx="14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4362" y="5325622"/>
            <a:ext cx="331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n = 20 ,b=0.5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57394" y="5907958"/>
                <a:ext cx="12493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94" y="5907958"/>
                <a:ext cx="1249316" cy="298928"/>
              </a:xfrm>
              <a:prstGeom prst="rect">
                <a:avLst/>
              </a:prstGeom>
              <a:blipFill rotWithShape="0">
                <a:blip r:embed="rId5"/>
                <a:stretch>
                  <a:fillRect l="-2927" r="-488" b="-20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78706" y="5665135"/>
                <a:ext cx="204972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pt-BR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706" y="5665135"/>
                <a:ext cx="2049727" cy="784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7403-CC99-4192-A8AF-F084AE0C922D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5" y="16757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5" y="1371600"/>
            <a:ext cx="10629779" cy="4838218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Hole filling</a:t>
            </a:r>
          </a:p>
          <a:p>
            <a:endParaRPr lang="en-US" altLang="ko-KR" sz="3600" dirty="0"/>
          </a:p>
          <a:p>
            <a:r>
              <a:rPr lang="en-US" altLang="ko-KR" sz="3600" dirty="0" smtClean="0"/>
              <a:t>Super pixel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00245" y="1221129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76A9-CE89-4CD7-9027-82E1765A5C9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1888283"/>
            <a:ext cx="4107809" cy="3650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97" y="1888283"/>
            <a:ext cx="4042897" cy="3592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01074" y="5608697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97164" y="5608697"/>
            <a:ext cx="14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Otsu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A135B-6BB7-426E-866E-FE06C76A6666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2" y="250162"/>
            <a:ext cx="10892743" cy="1325563"/>
          </a:xfrm>
        </p:spPr>
        <p:txBody>
          <a:bodyPr/>
          <a:lstStyle/>
          <a:p>
            <a:r>
              <a:rPr lang="en-US" altLang="ko-KR" dirty="0" smtClean="0"/>
              <a:t>Moving average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38" y="1413817"/>
            <a:ext cx="2696331" cy="2395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62" y="1396699"/>
            <a:ext cx="2715595" cy="24130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09" y="1396699"/>
            <a:ext cx="2746940" cy="2440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62" y="4096110"/>
            <a:ext cx="2715595" cy="24130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38" y="4084354"/>
            <a:ext cx="2742630" cy="24371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09" y="4084354"/>
            <a:ext cx="2746940" cy="24409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3620" y="2320724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en-US" altLang="ko-KR" dirty="0" smtClean="0"/>
              <a:t>=20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0711" y="4933318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n=30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79585" y="3768279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b=0.5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47788" y="3781371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17126" y="3776328"/>
            <a:ext cx="8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b=0.1</a:t>
            </a:r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9801-E5D6-4D55-975A-5F1D77B4490B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Morphological image 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6" y="1778148"/>
            <a:ext cx="10629779" cy="41726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612" y="1534430"/>
            <a:ext cx="82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※Operate on a </a:t>
            </a:r>
            <a:r>
              <a:rPr lang="en-US" altLang="ko-KR" sz="2800" dirty="0" smtClean="0">
                <a:solidFill>
                  <a:srgbClr val="FF0000"/>
                </a:solidFill>
              </a:rPr>
              <a:t>Binary</a:t>
            </a:r>
            <a:r>
              <a:rPr lang="en-US" altLang="ko-KR" sz="2800" dirty="0" smtClean="0"/>
              <a:t> image (After </a:t>
            </a:r>
            <a:r>
              <a:rPr lang="en-US" altLang="ko-KR" sz="2800" dirty="0" err="1" smtClean="0"/>
              <a:t>thresholding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377388" y="2604303"/>
            <a:ext cx="3240911" cy="2367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/>
          <p:nvPr/>
        </p:nvSpPr>
        <p:spPr>
          <a:xfrm>
            <a:off x="1828800" y="2890777"/>
            <a:ext cx="1441048" cy="897038"/>
          </a:xfrm>
          <a:prstGeom prst="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한쪽 모서리가 둥근 사각형 9"/>
          <p:cNvSpPr/>
          <p:nvPr/>
        </p:nvSpPr>
        <p:spPr>
          <a:xfrm>
            <a:off x="2667964" y="3185516"/>
            <a:ext cx="162045" cy="130631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21261" y="3316147"/>
            <a:ext cx="179407" cy="167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</p:cNvCxnSpPr>
          <p:nvPr/>
        </p:nvCxnSpPr>
        <p:spPr>
          <a:xfrm flipV="1">
            <a:off x="2830009" y="2754775"/>
            <a:ext cx="2737414" cy="49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1" idx="2"/>
          </p:cNvCxnSpPr>
          <p:nvPr/>
        </p:nvCxnSpPr>
        <p:spPr>
          <a:xfrm rot="16200000" flipH="1">
            <a:off x="4437445" y="2857500"/>
            <a:ext cx="503498" cy="17564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7423" y="2604303"/>
            <a:ext cx="16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negative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67423" y="3802812"/>
            <a:ext cx="16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positive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378861" y="2546430"/>
            <a:ext cx="3582364" cy="24248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눈물 방울 19"/>
          <p:cNvSpPr/>
          <p:nvPr/>
        </p:nvSpPr>
        <p:spPr>
          <a:xfrm>
            <a:off x="8238281" y="3637343"/>
            <a:ext cx="931762" cy="885463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눈물 방울 21"/>
          <p:cNvSpPr/>
          <p:nvPr/>
        </p:nvSpPr>
        <p:spPr>
          <a:xfrm rot="10800000">
            <a:off x="8843058" y="3044071"/>
            <a:ext cx="931762" cy="885463"/>
          </a:xfrm>
          <a:prstGeom prst="teardrop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/>
          <p:nvPr/>
        </p:nvCxnSpPr>
        <p:spPr>
          <a:xfrm rot="16200000" flipH="1">
            <a:off x="8143370" y="4630384"/>
            <a:ext cx="1666157" cy="11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26078" y="5507254"/>
            <a:ext cx="391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False positive </a:t>
            </a:r>
          </a:p>
          <a:p>
            <a:r>
              <a:rPr lang="en-US" altLang="ko-KR" dirty="0" smtClean="0"/>
              <a:t>cause 2 objects to appear as 1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C984-C998-4EB6-9300-616C2EE12D4F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Morphological image 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55A508-1F42-4298-B40D-6598D4FB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46" y="1796018"/>
            <a:ext cx="10629779" cy="41726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613" y="1516538"/>
            <a:ext cx="10914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Structuring element : </a:t>
            </a:r>
          </a:p>
          <a:p>
            <a:r>
              <a:rPr lang="en-US" altLang="ko-KR" sz="2800" dirty="0" smtClean="0"/>
              <a:t>A small pixel template that helps to produce new image</a:t>
            </a:r>
            <a:endParaRPr lang="ko-KR" altLang="en-US" sz="28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68988"/>
              </p:ext>
            </p:extLst>
          </p:nvPr>
        </p:nvGraphicFramePr>
        <p:xfrm>
          <a:off x="1000246" y="2703560"/>
          <a:ext cx="2853997" cy="2940796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03373"/>
              </p:ext>
            </p:extLst>
          </p:nvPr>
        </p:nvGraphicFramePr>
        <p:xfrm>
          <a:off x="4651844" y="2696901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8054"/>
              </p:ext>
            </p:extLst>
          </p:nvPr>
        </p:nvGraphicFramePr>
        <p:xfrm>
          <a:off x="8292297" y="2699513"/>
          <a:ext cx="951768" cy="2932021"/>
        </p:xfrm>
        <a:graphic>
          <a:graphicData uri="http://schemas.openxmlformats.org/drawingml/2006/table">
            <a:tbl>
              <a:tblPr/>
              <a:tblGrid>
                <a:gridCol w="951768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722734" y="4068501"/>
            <a:ext cx="159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. . . .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135529" y="5843099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Disk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38318" y="5793188"/>
            <a:ext cx="95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Square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41B8-923B-4AF3-A65F-2836B538763A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13" y="2983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34</a:t>
            </a:fld>
            <a:endParaRPr lang="en-US" dirty="0"/>
          </a:p>
        </p:txBody>
      </p:sp>
      <p:pic>
        <p:nvPicPr>
          <p:cNvPr id="1028" name="Picture 4" descr="https://homepages.inf.ed.ac.uk/rbf/HIPR2/figs/erodb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8" y="2371847"/>
            <a:ext cx="6233651" cy="25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58920"/>
              </p:ext>
            </p:extLst>
          </p:nvPr>
        </p:nvGraphicFramePr>
        <p:xfrm>
          <a:off x="1017393" y="2268638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492187" y="2882096"/>
            <a:ext cx="486137" cy="43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92187" y="2721979"/>
            <a:ext cx="486137" cy="4340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37858" y="2882096"/>
            <a:ext cx="486137" cy="43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21129" y="5469038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structure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1554" y="5429558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07974" y="5429558"/>
            <a:ext cx="16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Erosion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3D76-3570-4EB6-A879-6431B2897867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199136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1328557"/>
            <a:ext cx="4443894" cy="4443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338866"/>
            <a:ext cx="4433585" cy="4433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4777" y="5944363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2620" y="5944363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Erosion</a:t>
            </a:r>
            <a:endParaRPr lang="ko-KR" alt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AA51-1B8E-45CB-A0C1-308A955FEFDB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2372" y="1199136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1" y="2115636"/>
            <a:ext cx="2705221" cy="27052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01" y="2115636"/>
            <a:ext cx="2705221" cy="2705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31" y="2115635"/>
            <a:ext cx="2705221" cy="27052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61" y="2115635"/>
            <a:ext cx="2726989" cy="27269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246" y="4957495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 X 5 Square Erosion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06301" y="4957495"/>
            <a:ext cx="312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 X 11 Square Erosion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13763" y="4955238"/>
            <a:ext cx="277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45 X 45 Square Erosion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92622" y="4957495"/>
            <a:ext cx="28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15 X 15 Square Erosion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5282-8C0A-40B9-B057-5B6E1343359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983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77650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29336"/>
              </p:ext>
            </p:extLst>
          </p:nvPr>
        </p:nvGraphicFramePr>
        <p:xfrm>
          <a:off x="1358847" y="2268638"/>
          <a:ext cx="2853997" cy="2932021"/>
        </p:xfrm>
        <a:graphic>
          <a:graphicData uri="http://schemas.openxmlformats.org/drawingml/2006/table">
            <a:tbl>
              <a:tblPr/>
              <a:tblGrid>
                <a:gridCol w="951768"/>
                <a:gridCol w="951768"/>
                <a:gridCol w="950461"/>
              </a:tblGrid>
              <a:tr h="9717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8050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9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677657" y="5397226"/>
            <a:ext cx="251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 X 3 square structure</a:t>
            </a:r>
            <a:endParaRPr lang="ko-KR" altLang="en-US" dirty="0"/>
          </a:p>
        </p:txBody>
      </p:sp>
      <p:pic>
        <p:nvPicPr>
          <p:cNvPr id="2050" name="Picture 2" descr="https://homepages.inf.ed.ac.uk/rbf/HIPR2/figs/diltb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85" y="2275745"/>
            <a:ext cx="7416971" cy="298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541384" y="2279910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34296" y="2467032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03978" y="3394936"/>
            <a:ext cx="546904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98189" y="2281535"/>
            <a:ext cx="544976" cy="55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121797" y="2554961"/>
            <a:ext cx="4409955" cy="43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814836" y="2598516"/>
            <a:ext cx="4434546" cy="46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007748" y="2782595"/>
            <a:ext cx="44326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21797" y="3669987"/>
            <a:ext cx="44099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F32C-1790-45EF-8C70-CFDBAE9F1AAE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1982595"/>
            <a:ext cx="4038620" cy="3529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9671" y="568910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02" y="2759657"/>
            <a:ext cx="6696075" cy="168592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88AC-2F37-43F6-ACFD-5F1091CBBB0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9" y="1580728"/>
            <a:ext cx="4857751" cy="424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3402" y="5987018"/>
            <a:ext cx="3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Disk dilation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259" y="2875991"/>
            <a:ext cx="5851607" cy="1800182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D829-B0E5-416E-9A86-26E3160580A1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21" y="307252"/>
            <a:ext cx="10515600" cy="109907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Huffman coding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3378" y="126858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BCD3-5F7F-4BFA-AC6D-0DC690657EF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9609" y="1406324"/>
            <a:ext cx="1031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Coding algorithm to find minimum average bit length </a:t>
            </a:r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1821" y="2020872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Arrange symbols in decreasing order of      (Think as nodes/leaves as a tree) 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Merge 2 nodes with lowest probability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Assign 0/1 to top/ bottom branch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Read code form root-to- leave </a:t>
            </a:r>
            <a:endParaRPr lang="ko-KR" altLang="en-US" dirty="0"/>
          </a:p>
        </p:txBody>
      </p:sp>
      <p:pic>
        <p:nvPicPr>
          <p:cNvPr id="15" name="_x272863864" descr="DRW0000a3cc0a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53" y="2216780"/>
            <a:ext cx="142875" cy="2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956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13" y="1621240"/>
            <a:ext cx="4857750" cy="4248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6784" y="6032460"/>
            <a:ext cx="3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X 3 Square dilation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28" y="3011167"/>
            <a:ext cx="5778660" cy="131295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C956-2AB9-4E23-A2B2-554DF8BC78E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59" y="11664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and Closing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942372" y="115862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03" y="1249256"/>
            <a:ext cx="4455741" cy="5265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680" y="1442204"/>
            <a:ext cx="276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: Original Image</a:t>
            </a:r>
          </a:p>
          <a:p>
            <a:r>
              <a:rPr lang="en-US" altLang="ko-KR" dirty="0" smtClean="0"/>
              <a:t>B : Structure element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6983" y="2573958"/>
            <a:ext cx="11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6983" y="4647716"/>
            <a:ext cx="11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8486" y="3572821"/>
            <a:ext cx="248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 after Erosion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8486" y="5765487"/>
            <a:ext cx="241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 after Dilation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3042" y="344671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Opening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7905873" y="3532470"/>
            <a:ext cx="390887" cy="2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915757" y="5728506"/>
            <a:ext cx="390887" cy="2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39567" y="568562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Closing</a:t>
            </a:r>
            <a:endParaRPr lang="ko-KR" altLang="en-US" dirty="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FB96-D45A-4493-8DB5-86C56CB096E7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(3x3 square)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2" y="2148542"/>
            <a:ext cx="3598164" cy="27186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61" y="2148542"/>
            <a:ext cx="3550052" cy="2682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18" y="2148541"/>
            <a:ext cx="3542820" cy="2682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7737" y="5088785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6257" y="5052433"/>
            <a:ext cx="10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51803" y="5052433"/>
            <a:ext cx="342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Opening(Dilation after Erosion)</a:t>
            </a:r>
            <a:endParaRPr lang="ko-KR" alt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D443-4048-40C8-8723-5D890AA85D13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/>
              <a:t>Closing (3x3 square)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7" y="2164466"/>
            <a:ext cx="3611301" cy="2734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52" y="2164466"/>
            <a:ext cx="3604051" cy="2734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7" y="2164466"/>
            <a:ext cx="3604052" cy="2734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728" y="5046646"/>
            <a:ext cx="11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Opening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55333" y="5046646"/>
            <a:ext cx="11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Dilation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42767" y="5046646"/>
            <a:ext cx="335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Closing (Erosion after Dilation)</a:t>
            </a:r>
            <a:endParaRPr lang="ko-KR" alt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C2F1F-CB3A-4831-99C9-CF83A1896A24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23201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Opening and Closing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7" y="2334526"/>
            <a:ext cx="3984337" cy="3022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9" y="2334526"/>
            <a:ext cx="4000500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9947" y="5469801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2253" y="5469801"/>
            <a:ext cx="318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Opening and Closing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7AA-97BD-4B94-810E-CA9756E2E22A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Boundary Extraction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30" y="1832407"/>
            <a:ext cx="2806700" cy="341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37" y="1832407"/>
            <a:ext cx="2806700" cy="341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4013" y="5543489"/>
            <a:ext cx="105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68911" y="5513768"/>
            <a:ext cx="228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Boundary Extraction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01" y="1832406"/>
            <a:ext cx="2840321" cy="3457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14227" y="5529562"/>
            <a:ext cx="20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Erosion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905460"/>
            <a:ext cx="5343525" cy="1304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3465668"/>
            <a:ext cx="7400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" y="2038582"/>
            <a:ext cx="3129987" cy="3129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99" y="2000807"/>
            <a:ext cx="3167217" cy="31672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06" y="2038582"/>
            <a:ext cx="3129987" cy="3129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632913" y="5371859"/>
                <a:ext cx="481414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13" y="5371859"/>
                <a:ext cx="481414" cy="370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84406" y="5333988"/>
            <a:ext cx="206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Initial F mask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963220" y="5333988"/>
                <a:ext cx="1503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(512 x 512)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20" y="5333988"/>
                <a:ext cx="150323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r="-323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50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18" y="1603983"/>
            <a:ext cx="3690266" cy="42518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85" y="1603983"/>
            <a:ext cx="3716872" cy="4275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38491" y="5956011"/>
            <a:ext cx="206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Initial F mask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099986" y="5956011"/>
                <a:ext cx="481414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6" y="5956011"/>
                <a:ext cx="481414" cy="3702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5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64" y="1960301"/>
            <a:ext cx="2911463" cy="32916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51" y="1960301"/>
            <a:ext cx="2912090" cy="32916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0301"/>
            <a:ext cx="2856940" cy="32916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32970" y="5401797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 Iteration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10098" y="5401797"/>
            <a:ext cx="170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 Iteration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85069" y="3421481"/>
            <a:ext cx="59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614" y="1444577"/>
                <a:ext cx="3549650" cy="647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F 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after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dilation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US" altLang="ko-KR" b="0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14" y="1444577"/>
                <a:ext cx="3549650" cy="647228"/>
              </a:xfrm>
              <a:prstGeom prst="rect">
                <a:avLst/>
              </a:prstGeom>
              <a:blipFill rotWithShape="0">
                <a:blip r:embed="rId5"/>
                <a:stretch>
                  <a:fillRect l="-1375"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13043" y="5476126"/>
                <a:ext cx="1037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43" y="5476126"/>
                <a:ext cx="103769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6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21" y="307252"/>
            <a:ext cx="10515600" cy="109907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Huffman coding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3378" y="126858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BCD3-5F7F-4BFA-AC6D-0DC690657EF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1" y="1581364"/>
            <a:ext cx="3889872" cy="38898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207" y="1581364"/>
            <a:ext cx="5324803" cy="39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6" y="2284054"/>
            <a:ext cx="2661657" cy="26616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75" y="2284054"/>
            <a:ext cx="2661657" cy="266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14" y="2284054"/>
            <a:ext cx="2661657" cy="266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53" y="2284054"/>
            <a:ext cx="2709554" cy="27095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2080" y="5097032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50 Iteration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9941" y="5097032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 Iteration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74786" y="5097032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200 Iteration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79631" y="5097032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255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9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19" y="1650177"/>
            <a:ext cx="3801438" cy="3801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3" y="1650177"/>
            <a:ext cx="3801438" cy="3801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05088" y="5561731"/>
            <a:ext cx="341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Inverse after 255 Iteration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3165" y="5561731"/>
            <a:ext cx="181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21" y="2680957"/>
            <a:ext cx="4653442" cy="18679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97" y="2680957"/>
            <a:ext cx="4915629" cy="197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535368" y="4727813"/>
                <a:ext cx="1503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(563 x 226)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68" y="4727813"/>
                <a:ext cx="150323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283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8673604" y="4727813"/>
                <a:ext cx="481414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604" y="4727813"/>
                <a:ext cx="481414" cy="370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8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" y="1612634"/>
            <a:ext cx="5011833" cy="20118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8" y="3777721"/>
            <a:ext cx="5006288" cy="20096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44" y="1650177"/>
            <a:ext cx="4565686" cy="18327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45" y="3873069"/>
            <a:ext cx="4565686" cy="18327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1499" y="3449265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50 Iteration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93976" y="3363144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 Iteration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51498" y="5787350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120 Iteration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39172" y="5787350"/>
            <a:ext cx="303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Inverse after 120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1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4" y="2567942"/>
            <a:ext cx="4896286" cy="2227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391529" y="4923022"/>
                <a:ext cx="1629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(2018 x 918)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29" y="4923022"/>
                <a:ext cx="162987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29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06" y="2567942"/>
            <a:ext cx="4906588" cy="2232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8724975" y="4923022"/>
                <a:ext cx="481414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975" y="4923022"/>
                <a:ext cx="481414" cy="370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71" y="1629339"/>
            <a:ext cx="4353300" cy="1980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47" y="1613969"/>
            <a:ext cx="4375626" cy="1990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71" y="3992844"/>
            <a:ext cx="4353300" cy="19803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1" y="3987630"/>
            <a:ext cx="4364762" cy="19855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51499" y="3604467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 Iteration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20429" y="3612710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00 Iteration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51499" y="5992231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00 Iteration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20429" y="6049990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00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9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613" y="1650177"/>
            <a:ext cx="9904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Definition: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 </a:t>
            </a:r>
            <a:r>
              <a:rPr lang="en-US" altLang="ko-KR" dirty="0" err="1" smtClean="0"/>
              <a:t>superpixel</a:t>
            </a:r>
            <a:r>
              <a:rPr lang="en-US" altLang="ko-KR" dirty="0" smtClean="0"/>
              <a:t> can be defined as a </a:t>
            </a:r>
            <a:r>
              <a:rPr lang="en-US" altLang="ko-KR" b="1" dirty="0" smtClean="0"/>
              <a:t>group of pixels that share common characteristics</a:t>
            </a:r>
          </a:p>
          <a:p>
            <a:r>
              <a:rPr lang="en-US" altLang="ko-KR" b="1" dirty="0" smtClean="0"/>
              <a:t>(like pixel intensity)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dirty="0" smtClean="0"/>
              <a:t>1.Superpixels </a:t>
            </a:r>
            <a:r>
              <a:rPr lang="en-US" altLang="ko-KR" dirty="0"/>
              <a:t>have a perceptual meaning since pixels belonging to a </a:t>
            </a:r>
            <a:r>
              <a:rPr lang="en-US" altLang="ko-KR" dirty="0">
                <a:solidFill>
                  <a:srgbClr val="FF0000"/>
                </a:solidFill>
              </a:rPr>
              <a:t>given </a:t>
            </a:r>
            <a:r>
              <a:rPr lang="en-US" altLang="ko-KR" dirty="0" err="1">
                <a:solidFill>
                  <a:srgbClr val="FF0000"/>
                </a:solidFill>
              </a:rPr>
              <a:t>superpixel</a:t>
            </a:r>
            <a:r>
              <a:rPr lang="en-US" altLang="ko-KR" dirty="0">
                <a:solidFill>
                  <a:srgbClr val="FF0000"/>
                </a:solidFill>
              </a:rPr>
              <a:t> share similar visual properties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2.They </a:t>
            </a:r>
            <a:r>
              <a:rPr lang="en-US" altLang="ko-KR" dirty="0"/>
              <a:t>provide a </a:t>
            </a:r>
            <a:r>
              <a:rPr lang="en-US" altLang="ko-KR" dirty="0">
                <a:solidFill>
                  <a:srgbClr val="FF0000"/>
                </a:solidFill>
              </a:rPr>
              <a:t>convenient and compact representation of images</a:t>
            </a:r>
            <a:r>
              <a:rPr lang="en-US" altLang="ko-KR" dirty="0"/>
              <a:t> that can be very useful for computationally demanding problems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276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82570" y="1865934"/>
            <a:ext cx="10463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Superpixels</a:t>
            </a:r>
            <a:r>
              <a:rPr lang="en-US" altLang="ko-KR" dirty="0" smtClean="0"/>
              <a:t> </a:t>
            </a:r>
            <a:r>
              <a:rPr lang="en-US" altLang="ko-KR" dirty="0"/>
              <a:t>in the context of Image </a:t>
            </a:r>
            <a:r>
              <a:rPr lang="en-US" altLang="ko-KR" dirty="0" smtClean="0"/>
              <a:t>Segmentation:</a:t>
            </a:r>
          </a:p>
          <a:p>
            <a:endParaRPr lang="en-US" altLang="ko-KR" dirty="0"/>
          </a:p>
          <a:p>
            <a:r>
              <a:rPr lang="en-US" altLang="ko-KR" dirty="0"/>
              <a:t>Image Segmentation is the </a:t>
            </a:r>
            <a:r>
              <a:rPr lang="en-US" altLang="ko-KR" dirty="0">
                <a:solidFill>
                  <a:srgbClr val="FF0000"/>
                </a:solidFill>
              </a:rPr>
              <a:t>process of partitioning an image into multiple segments</a:t>
            </a:r>
            <a:r>
              <a:rPr lang="en-US" altLang="ko-KR" dirty="0"/>
              <a:t>(set of pixels or </a:t>
            </a:r>
            <a:r>
              <a:rPr lang="en-US" altLang="ko-KR" dirty="0" err="1"/>
              <a:t>superpixels</a:t>
            </a:r>
            <a:r>
              <a:rPr lang="en-US" altLang="ko-KR" dirty="0"/>
              <a:t>).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4. The </a:t>
            </a:r>
            <a:r>
              <a:rPr lang="en-US" altLang="ko-KR" dirty="0"/>
              <a:t>goal is </a:t>
            </a:r>
            <a:r>
              <a:rPr lang="en-US" altLang="ko-KR" dirty="0">
                <a:solidFill>
                  <a:srgbClr val="FF0000"/>
                </a:solidFill>
              </a:rPr>
              <a:t>to represent the image as something that is more meaningful and easier to analyze</a:t>
            </a:r>
            <a:r>
              <a:rPr lang="en-US" altLang="ko-KR" dirty="0"/>
              <a:t>. </a:t>
            </a:r>
            <a:r>
              <a:rPr lang="en-US" altLang="ko-KR" dirty="0" smtClean="0"/>
              <a:t>(</a:t>
            </a:r>
            <a:r>
              <a:rPr lang="en-US" altLang="ko-KR" dirty="0"/>
              <a:t>P</a:t>
            </a:r>
            <a:r>
              <a:rPr lang="en-US" altLang="ko-KR" dirty="0" smtClean="0"/>
              <a:t>rocess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FF0000"/>
                </a:solidFill>
              </a:rPr>
              <a:t>assigning a label to every pixel in an image</a:t>
            </a:r>
            <a:r>
              <a:rPr lang="en-US" altLang="ko-KR" dirty="0"/>
              <a:t> such that pixels with the same label share certain characteristics.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08613" y="2034626"/>
            <a:ext cx="1047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:Algorithm </a:t>
            </a:r>
            <a:r>
              <a:rPr lang="en-US" altLang="ko-KR" dirty="0"/>
              <a:t>generates </a:t>
            </a:r>
            <a:r>
              <a:rPr lang="en-US" altLang="ko-KR" dirty="0" smtClean="0"/>
              <a:t>super pixels </a:t>
            </a:r>
            <a:r>
              <a:rPr lang="en-US" altLang="ko-KR" dirty="0"/>
              <a:t>by clustering pixels based on their color similarity and proximity in the image plane.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08613" y="2938465"/>
            <a:ext cx="88826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This algorithm takes as input a desired number of approximately equally-sized </a:t>
            </a:r>
            <a:r>
              <a:rPr lang="en-US" altLang="ko-KR" dirty="0" err="1"/>
              <a:t>superpixels</a:t>
            </a:r>
            <a:r>
              <a:rPr lang="en-US" altLang="ko-KR" dirty="0"/>
              <a:t> K.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At </a:t>
            </a:r>
            <a:r>
              <a:rPr lang="en-US" altLang="ko-KR" dirty="0"/>
              <a:t>the onset of the algorithm, K </a:t>
            </a:r>
            <a:r>
              <a:rPr lang="en-US" altLang="ko-KR" dirty="0" err="1"/>
              <a:t>superpixel</a:t>
            </a:r>
            <a:r>
              <a:rPr lang="en-US" altLang="ko-KR" dirty="0"/>
              <a:t> cluster centers </a:t>
            </a:r>
            <a:r>
              <a:rPr lang="en-US" altLang="ko-KR" dirty="0" err="1" smtClean="0"/>
              <a:t>C_k</a:t>
            </a:r>
            <a:r>
              <a:rPr lang="en-US" altLang="ko-KR" dirty="0" smtClean="0"/>
              <a:t>= </a:t>
            </a:r>
            <a:r>
              <a:rPr lang="en-US" altLang="ko-KR" dirty="0"/>
              <a:t>[</a:t>
            </a:r>
            <a:r>
              <a:rPr lang="en-US" altLang="ko-KR" dirty="0" err="1" smtClean="0"/>
              <a:t>l_k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y_k</a:t>
            </a:r>
            <a:r>
              <a:rPr lang="en-US" altLang="ko-KR" dirty="0" smtClean="0"/>
              <a:t>] </a:t>
            </a:r>
            <a:r>
              <a:rPr lang="en-US" altLang="ko-KR" dirty="0"/>
              <a:t>are chosen with k= [1,K] at regular grid intervals 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Since </a:t>
            </a:r>
            <a:r>
              <a:rPr lang="en-US" altLang="ko-KR" dirty="0"/>
              <a:t>the spatial extent of any </a:t>
            </a:r>
            <a:r>
              <a:rPr lang="en-US" altLang="ko-KR" dirty="0" smtClean="0"/>
              <a:t>super pixel </a:t>
            </a:r>
            <a:r>
              <a:rPr lang="en-US" altLang="ko-KR" dirty="0"/>
              <a:t>is approximately S²(the approximate area of a super-pixel), it is safely assumed that pixels that are associated with this </a:t>
            </a:r>
            <a:r>
              <a:rPr lang="en-US" altLang="ko-KR" dirty="0" smtClean="0"/>
              <a:t>cluster </a:t>
            </a:r>
            <a:r>
              <a:rPr lang="en-US" altLang="ko-KR" dirty="0"/>
              <a:t>center lie within a 2S×2S area around the </a:t>
            </a:r>
            <a:r>
              <a:rPr lang="en-US" altLang="ko-KR" dirty="0" err="1" smtClean="0"/>
              <a:t>superpixel</a:t>
            </a:r>
            <a:r>
              <a:rPr lang="en-US" altLang="ko-KR" dirty="0" smtClean="0"/>
              <a:t> </a:t>
            </a:r>
            <a:r>
              <a:rPr lang="en-US" altLang="ko-KR" dirty="0"/>
              <a:t>center on the </a:t>
            </a:r>
            <a:r>
              <a:rPr lang="en-US" altLang="ko-KR" dirty="0" err="1"/>
              <a:t>xy</a:t>
            </a:r>
            <a:r>
              <a:rPr lang="en-US" altLang="ko-KR" dirty="0"/>
              <a:t> plane.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07746" y="2462380"/>
            <a:ext cx="88826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This algorithm takes as input a desired number of approximately equally-sized </a:t>
            </a:r>
            <a:r>
              <a:rPr lang="en-US" altLang="ko-KR" dirty="0" err="1"/>
              <a:t>superpixels</a:t>
            </a:r>
            <a:r>
              <a:rPr lang="en-US" altLang="ko-KR" dirty="0"/>
              <a:t> K.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At </a:t>
            </a:r>
            <a:r>
              <a:rPr lang="en-US" altLang="ko-KR" dirty="0"/>
              <a:t>the onset of the algorithm, K </a:t>
            </a:r>
            <a:r>
              <a:rPr lang="en-US" altLang="ko-KR" dirty="0" err="1"/>
              <a:t>superpixel</a:t>
            </a:r>
            <a:r>
              <a:rPr lang="en-US" altLang="ko-KR" dirty="0"/>
              <a:t> cluster centers </a:t>
            </a:r>
            <a:r>
              <a:rPr lang="en-US" altLang="ko-KR" dirty="0" err="1" smtClean="0"/>
              <a:t>C_k</a:t>
            </a:r>
            <a:r>
              <a:rPr lang="en-US" altLang="ko-KR" dirty="0" smtClean="0"/>
              <a:t>= </a:t>
            </a:r>
            <a:r>
              <a:rPr lang="en-US" altLang="ko-KR" dirty="0"/>
              <a:t>[</a:t>
            </a:r>
            <a:r>
              <a:rPr lang="en-US" altLang="ko-KR" dirty="0" err="1" smtClean="0"/>
              <a:t>l_k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x_k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y_k</a:t>
            </a:r>
            <a:r>
              <a:rPr lang="en-US" altLang="ko-KR" dirty="0" smtClean="0"/>
              <a:t>] </a:t>
            </a:r>
            <a:r>
              <a:rPr lang="en-US" altLang="ko-KR" dirty="0"/>
              <a:t>are chosen with k= [1,K] at regular grid intervals 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Since </a:t>
            </a:r>
            <a:r>
              <a:rPr lang="en-US" altLang="ko-KR" dirty="0"/>
              <a:t>the spatial extent of any </a:t>
            </a:r>
            <a:r>
              <a:rPr lang="en-US" altLang="ko-KR" dirty="0" smtClean="0"/>
              <a:t>super pixel </a:t>
            </a:r>
            <a:r>
              <a:rPr lang="en-US" altLang="ko-KR" dirty="0"/>
              <a:t>is approximately S²(the approximate area of a super-pixel), it is safely assumed that pixels that are associated with this </a:t>
            </a:r>
            <a:r>
              <a:rPr lang="en-US" altLang="ko-KR" dirty="0" smtClean="0"/>
              <a:t>cluster </a:t>
            </a:r>
            <a:r>
              <a:rPr lang="en-US" altLang="ko-KR" dirty="0"/>
              <a:t>center lie within a 2S×2S area around the </a:t>
            </a:r>
            <a:r>
              <a:rPr lang="en-US" altLang="ko-KR" dirty="0" err="1" smtClean="0"/>
              <a:t>superpixel</a:t>
            </a:r>
            <a:r>
              <a:rPr lang="en-US" altLang="ko-KR" dirty="0" smtClean="0"/>
              <a:t> </a:t>
            </a:r>
            <a:r>
              <a:rPr lang="en-US" altLang="ko-KR" dirty="0"/>
              <a:t>center on the </a:t>
            </a:r>
            <a:r>
              <a:rPr lang="en-US" altLang="ko-KR" dirty="0" err="1"/>
              <a:t>xy</a:t>
            </a:r>
            <a:r>
              <a:rPr lang="en-US" altLang="ko-KR" dirty="0"/>
              <a:t> plane.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4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21" y="307252"/>
            <a:ext cx="10515600" cy="109907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Huffman coding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3378" y="126858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BCD3-5F7F-4BFA-AC6D-0DC690657EF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9" y="1673454"/>
            <a:ext cx="5193520" cy="389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64739" y="2056341"/>
                <a:ext cx="3664223" cy="2724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Total bits before compression</a:t>
                </a:r>
              </a:p>
              <a:p>
                <a:r>
                  <a:rPr lang="en-US" altLang="ko-KR" dirty="0" smtClean="0"/>
                  <a:t>: 8 X 512 X512 = 2097152 bits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Total bits after compression</a:t>
                </a:r>
              </a:p>
              <a:p>
                <a:r>
                  <a:rPr lang="en-US" altLang="ko-KR" dirty="0" smtClean="0"/>
                  <a:t>: 1943575 bits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Compression rate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:1 -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1943575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2097152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=7.323 %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739" y="2056341"/>
                <a:ext cx="3664223" cy="2724528"/>
              </a:xfrm>
              <a:prstGeom prst="rect">
                <a:avLst/>
              </a:prstGeom>
              <a:blipFill rotWithShape="0">
                <a:blip r:embed="rId3"/>
                <a:stretch>
                  <a:fillRect l="-1331" t="-1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1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84019"/>
              </p:ext>
            </p:extLst>
          </p:nvPr>
        </p:nvGraphicFramePr>
        <p:xfrm>
          <a:off x="917448" y="2051875"/>
          <a:ext cx="5327904" cy="4177792"/>
        </p:xfrm>
        <a:graphic>
          <a:graphicData uri="http://schemas.openxmlformats.org/drawingml/2006/table">
            <a:tbl>
              <a:tblPr/>
              <a:tblGrid>
                <a:gridCol w="665988"/>
                <a:gridCol w="665988"/>
                <a:gridCol w="681279"/>
                <a:gridCol w="650697"/>
                <a:gridCol w="665988"/>
                <a:gridCol w="665988"/>
                <a:gridCol w="665988"/>
                <a:gridCol w="665988"/>
              </a:tblGrid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8x8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  (</a:t>
                      </a:r>
                      <a:r>
                        <a:rPr lang="en-US" altLang="ko-KR" sz="1000" kern="0" spc="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x,y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>
          <a:xfrm>
            <a:off x="6363475" y="2536581"/>
            <a:ext cx="0" cy="513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3749" y="2680957"/>
            <a:ext cx="32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24" y="2195633"/>
            <a:ext cx="4460733" cy="20250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83780" y="4411132"/>
            <a:ext cx="5708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  = 64,</a:t>
            </a:r>
          </a:p>
          <a:p>
            <a:r>
              <a:rPr lang="en-US" altLang="ko-KR" dirty="0" smtClean="0"/>
              <a:t>N = 512 x 512</a:t>
            </a:r>
          </a:p>
          <a:p>
            <a:r>
              <a:rPr lang="en-US" altLang="ko-KR" dirty="0" smtClean="0"/>
              <a:t>S  = 8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en-US" altLang="ko-KR" dirty="0" smtClean="0"/>
              <a:t>luster </a:t>
            </a:r>
            <a:r>
              <a:rPr lang="en-US" altLang="ko-KR" dirty="0"/>
              <a:t>a 2S×2S area around the </a:t>
            </a:r>
            <a:r>
              <a:rPr lang="en-US" altLang="ko-KR" dirty="0" err="1"/>
              <a:t>superpixel</a:t>
            </a:r>
            <a:r>
              <a:rPr lang="en-US" altLang="ko-KR" dirty="0"/>
              <a:t> center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906239" y="3349375"/>
            <a:ext cx="0" cy="1061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609636" y="4411132"/>
            <a:ext cx="1296603" cy="82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8600" y="3726300"/>
            <a:ext cx="5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2S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68548" y="4515698"/>
            <a:ext cx="5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2S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876764" y="3587117"/>
            <a:ext cx="756006" cy="633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2606465" y="3341097"/>
            <a:ext cx="1296603" cy="82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596538" y="3341097"/>
            <a:ext cx="0" cy="1061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13" y="2539367"/>
            <a:ext cx="2962275" cy="495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13" y="3144970"/>
            <a:ext cx="8753475" cy="438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364" y="5484731"/>
            <a:ext cx="951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-&gt;This </a:t>
            </a:r>
            <a:r>
              <a:rPr lang="en-US" altLang="ko-KR" dirty="0">
                <a:solidFill>
                  <a:srgbClr val="FF0000"/>
                </a:solidFill>
              </a:rPr>
              <a:t>is done to avoid placing them at an edge and to reduce the chances of choosing a noisy pixel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8613" y="3865982"/>
            <a:ext cx="427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Deciding initial center seed: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64" y="4936046"/>
            <a:ext cx="7734300" cy="4953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08613" y="4276700"/>
            <a:ext cx="9941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929"/>
                </a:solidFill>
                <a:latin typeface="medium-content-serif-font"/>
              </a:rPr>
              <a:t>This algorithm begins by sampling K regularly spaced cluster centers and moving them to seed locations corresponding to the lowest gradient position in a 3×3 neighborhood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6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53" y="1982234"/>
            <a:ext cx="10353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39642"/>
              </p:ext>
            </p:extLst>
          </p:nvPr>
        </p:nvGraphicFramePr>
        <p:xfrm>
          <a:off x="3210814" y="2069428"/>
          <a:ext cx="5399786" cy="4215003"/>
        </p:xfrm>
        <a:graphic>
          <a:graphicData uri="http://schemas.openxmlformats.org/drawingml/2006/table">
            <a:tbl>
              <a:tblPr/>
              <a:tblGrid>
                <a:gridCol w="665988"/>
                <a:gridCol w="737870"/>
                <a:gridCol w="665988"/>
                <a:gridCol w="665988"/>
                <a:gridCol w="665988"/>
                <a:gridCol w="665988"/>
                <a:gridCol w="665988"/>
                <a:gridCol w="665988"/>
              </a:tblGrid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1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current pixel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4294598" y="3996647"/>
            <a:ext cx="934948" cy="349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08671" y="4539465"/>
            <a:ext cx="890080" cy="309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59622" y="1982234"/>
            <a:ext cx="4726113" cy="375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84495" y="3087846"/>
            <a:ext cx="4726113" cy="375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56067" y="3857607"/>
            <a:ext cx="5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8418" y="4254567"/>
            <a:ext cx="5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72773" y="2137025"/>
            <a:ext cx="27192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512 x 512 image</a:t>
            </a:r>
          </a:p>
          <a:p>
            <a:endParaRPr lang="en-US" altLang="ko-KR" dirty="0"/>
          </a:p>
          <a:p>
            <a:r>
              <a:rPr lang="en-US" altLang="ko-KR" dirty="0" smtClean="0"/>
              <a:t>We need</a:t>
            </a:r>
          </a:p>
          <a:p>
            <a:endParaRPr lang="en-US" altLang="ko-KR" dirty="0"/>
          </a:p>
          <a:p>
            <a:r>
              <a:rPr lang="en-US" altLang="ko-KR" dirty="0" smtClean="0"/>
              <a:t>1.Label matrix(512x512)</a:t>
            </a:r>
          </a:p>
          <a:p>
            <a:r>
              <a:rPr lang="en-US" altLang="ko-KR" dirty="0" smtClean="0"/>
              <a:t>-&gt; Initialization = -1</a:t>
            </a:r>
          </a:p>
          <a:p>
            <a:r>
              <a:rPr lang="en-US" altLang="ko-KR" dirty="0" smtClean="0"/>
              <a:t>2.D matrix (512x512)</a:t>
            </a:r>
          </a:p>
          <a:p>
            <a:r>
              <a:rPr lang="en-US" altLang="ko-KR" dirty="0" smtClean="0"/>
              <a:t>-&gt; Initialization = </a:t>
            </a:r>
            <a:r>
              <a:rPr lang="en-US" altLang="ko-KR" dirty="0" err="1" smtClean="0"/>
              <a:t>inf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8610600" y="1756881"/>
            <a:ext cx="1211494" cy="38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22094" y="1479223"/>
            <a:ext cx="138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8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951570"/>
              </p:ext>
            </p:extLst>
          </p:nvPr>
        </p:nvGraphicFramePr>
        <p:xfrm>
          <a:off x="3210814" y="2069428"/>
          <a:ext cx="5399786" cy="4213733"/>
        </p:xfrm>
        <a:graphic>
          <a:graphicData uri="http://schemas.openxmlformats.org/drawingml/2006/table">
            <a:tbl>
              <a:tblPr/>
              <a:tblGrid>
                <a:gridCol w="665988"/>
                <a:gridCol w="737870"/>
                <a:gridCol w="665988"/>
                <a:gridCol w="665988"/>
                <a:gridCol w="665988"/>
                <a:gridCol w="665988"/>
                <a:gridCol w="665988"/>
                <a:gridCol w="665988"/>
              </a:tblGrid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center3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1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4294598" y="3996647"/>
            <a:ext cx="934948" cy="349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08671" y="4539465"/>
            <a:ext cx="890080" cy="309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56067" y="3857607"/>
            <a:ext cx="5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8418" y="4254567"/>
            <a:ext cx="5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9576" y="2120493"/>
            <a:ext cx="3366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labeling</a:t>
            </a:r>
          </a:p>
          <a:p>
            <a:endParaRPr lang="en-US" altLang="ko-KR" dirty="0"/>
          </a:p>
          <a:p>
            <a:r>
              <a:rPr lang="en-US" altLang="ko-KR" dirty="0" smtClean="0"/>
              <a:t>Average all of pixels’ 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 coordinate &amp; intensity</a:t>
            </a:r>
          </a:p>
          <a:p>
            <a:r>
              <a:rPr lang="en-US" altLang="ko-KR" dirty="0"/>
              <a:t>w</a:t>
            </a:r>
            <a:r>
              <a:rPr lang="en-US" altLang="ko-KR" dirty="0" smtClean="0"/>
              <a:t>hich have equal label. </a:t>
            </a:r>
          </a:p>
          <a:p>
            <a:endParaRPr lang="en-US" altLang="ko-KR" dirty="0"/>
          </a:p>
          <a:p>
            <a:r>
              <a:rPr lang="en-US" altLang="ko-KR" dirty="0" smtClean="0"/>
              <a:t>1. Select new center 1,2…,k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If Euclidian distance between previous center and new center(E) is small than T,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-&gt;Stop algorithm.</a:t>
            </a:r>
          </a:p>
          <a:p>
            <a:r>
              <a:rPr lang="en-US" altLang="ko-KR" dirty="0" smtClean="0"/>
              <a:t>Else, repeat labeling process.</a:t>
            </a:r>
            <a:endParaRPr lang="en-US" altLang="ko-KR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8610600" y="2268283"/>
            <a:ext cx="225175" cy="1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119063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65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527" y="1612902"/>
            <a:ext cx="990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 (Simple Linear Iterative Clustering) Algorithm for </a:t>
            </a:r>
            <a:r>
              <a:rPr lang="en-US" altLang="ko-KR" b="1" dirty="0" err="1"/>
              <a:t>Superpixel</a:t>
            </a:r>
            <a:r>
              <a:rPr lang="en-US" altLang="ko-KR" b="1" dirty="0"/>
              <a:t> generation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72310"/>
              </p:ext>
            </p:extLst>
          </p:nvPr>
        </p:nvGraphicFramePr>
        <p:xfrm>
          <a:off x="3210814" y="2069428"/>
          <a:ext cx="5399786" cy="4213733"/>
        </p:xfrm>
        <a:graphic>
          <a:graphicData uri="http://schemas.openxmlformats.org/drawingml/2006/table">
            <a:tbl>
              <a:tblPr/>
              <a:tblGrid>
                <a:gridCol w="665988"/>
                <a:gridCol w="737870"/>
                <a:gridCol w="666245"/>
                <a:gridCol w="665731"/>
                <a:gridCol w="669909"/>
                <a:gridCol w="662067"/>
                <a:gridCol w="665988"/>
                <a:gridCol w="665988"/>
              </a:tblGrid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center3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581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center 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222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759576" y="2120493"/>
            <a:ext cx="33664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After center converges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Compute average intensity of pixels which have same label</a:t>
            </a:r>
            <a:r>
              <a:rPr lang="en-US" altLang="ko-KR" dirty="0"/>
              <a:t> </a:t>
            </a:r>
            <a:r>
              <a:rPr lang="en-US" altLang="ko-KR" dirty="0" smtClean="0"/>
              <a:t>(1,2…k)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Change each pixel’s intensity to corresponding label’s average value. 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8610600" y="2268283"/>
            <a:ext cx="225175" cy="1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66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15" y="1849068"/>
            <a:ext cx="3232079" cy="3674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37" y="2680957"/>
            <a:ext cx="1838325" cy="1819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" y="1849068"/>
            <a:ext cx="3674746" cy="36747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945" y="1402331"/>
            <a:ext cx="532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Deciding initial center point of each super pixel.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31" y="1732370"/>
            <a:ext cx="4000610" cy="40006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07" y="1732370"/>
            <a:ext cx="3875177" cy="38751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36604" y="5732980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256 64x64 </a:t>
            </a:r>
            <a:r>
              <a:rPr lang="en-US" altLang="ko-KR" dirty="0" err="1" smtClean="0"/>
              <a:t>superpixel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3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3" y="1763192"/>
            <a:ext cx="4103351" cy="41033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63192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1" y="1760822"/>
            <a:ext cx="3530369" cy="3530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14" y="1760822"/>
            <a:ext cx="3534960" cy="35349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15" y="1760822"/>
            <a:ext cx="3530369" cy="35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21" y="307252"/>
            <a:ext cx="10515600" cy="1099072"/>
          </a:xfrm>
        </p:spPr>
        <p:txBody>
          <a:bodyPr/>
          <a:lstStyle/>
          <a:p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3378" y="126858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3378" y="1467839"/>
            <a:ext cx="83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Thresholding</a:t>
            </a:r>
            <a:r>
              <a:rPr lang="en-US" altLang="ko-KR" dirty="0" smtClean="0"/>
              <a:t> : Image segmentation→ </a:t>
            </a:r>
            <a:r>
              <a:rPr lang="en-US" altLang="ko-KR" dirty="0" err="1" smtClean="0"/>
              <a:t>Seperating</a:t>
            </a:r>
            <a:r>
              <a:rPr lang="en-US" altLang="ko-KR" dirty="0" smtClean="0"/>
              <a:t> background and foreground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2987" y="5000263"/>
                <a:ext cx="4510269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7" y="5000263"/>
                <a:ext cx="4510269" cy="71019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833378" y="1998324"/>
            <a:ext cx="276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Histogram of image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2" y="2418210"/>
            <a:ext cx="4388734" cy="2624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96051" y="5803055"/>
                <a:ext cx="3165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𝑆𝑒𝑔𝑚𝑒𝑛𝑡𝑒𝑑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𝑂𝑟𝑖𝑔𝑖𝑛𝑎𝑙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𝑇h𝑟𝑒𝑠h𝑜𝑙𝑑</m:t>
                      </m:r>
                    </m:oMath>
                  </m:oMathPara>
                </a14:m>
                <a:endParaRPr lang="en-US" altLang="ko-KR" b="0" dirty="0" smtClean="0"/>
              </a:p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51" y="5803055"/>
                <a:ext cx="3165676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399589" y="2036425"/>
            <a:ext cx="56715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choose T?</a:t>
            </a:r>
          </a:p>
          <a:p>
            <a:endParaRPr lang="en-US" altLang="ko-KR" dirty="0"/>
          </a:p>
          <a:p>
            <a:r>
              <a:rPr lang="en-US" altLang="ko-KR" sz="2000" dirty="0" smtClean="0"/>
              <a:t>1. Try to choose T that works for </a:t>
            </a:r>
            <a:r>
              <a:rPr lang="en-US" altLang="ko-KR" sz="2000" dirty="0" smtClean="0">
                <a:solidFill>
                  <a:srgbClr val="FF0000"/>
                </a:solidFill>
              </a:rPr>
              <a:t>entire</a:t>
            </a:r>
            <a:r>
              <a:rPr lang="en-US" altLang="ko-KR" sz="2000" dirty="0" smtClean="0"/>
              <a:t> image</a:t>
            </a:r>
          </a:p>
          <a:p>
            <a:r>
              <a:rPr lang="en-US" altLang="ko-KR" sz="2000" dirty="0" smtClean="0"/>
              <a:t>(global threshold)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2. Choose </a:t>
            </a:r>
            <a:r>
              <a:rPr lang="en-US" altLang="ko-KR" sz="2000" dirty="0" smtClean="0">
                <a:solidFill>
                  <a:srgbClr val="FF0000"/>
                </a:solidFill>
              </a:rPr>
              <a:t>local</a:t>
            </a:r>
            <a:r>
              <a:rPr lang="en-US" altLang="ko-KR" sz="2000" dirty="0" smtClean="0"/>
              <a:t> threshold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Noise</a:t>
            </a:r>
            <a:r>
              <a:rPr lang="en-US" altLang="ko-KR" sz="2000" dirty="0" smtClean="0"/>
              <a:t> can change </a:t>
            </a:r>
          </a:p>
          <a:p>
            <a:r>
              <a:rPr lang="en-US" altLang="ko-KR" sz="2000" dirty="0" smtClean="0"/>
              <a:t>foreground and background of image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BCD3-5F7F-4BFA-AC6D-0DC690657EF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70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3" y="1759129"/>
            <a:ext cx="3159709" cy="31597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87" y="1759129"/>
            <a:ext cx="3159709" cy="31597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00" y="1759129"/>
            <a:ext cx="3161872" cy="31618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0608" y="5134396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64x64 </a:t>
            </a:r>
            <a:r>
              <a:rPr lang="en-US" altLang="ko-KR" dirty="0" err="1" smtClean="0"/>
              <a:t>superpixel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9406" y="5083596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32x32 </a:t>
            </a:r>
            <a:r>
              <a:rPr lang="en-US" altLang="ko-KR" dirty="0" err="1" smtClean="0"/>
              <a:t>superpixel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08204" y="5083596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16x16 </a:t>
            </a:r>
            <a:r>
              <a:rPr lang="en-US" altLang="ko-KR" dirty="0" err="1" smtClean="0"/>
              <a:t>superpixel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2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6" y="1712472"/>
            <a:ext cx="3656830" cy="36568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3" y="1731110"/>
            <a:ext cx="3619554" cy="36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7" y="32461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Super pixel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3D07-EE87-491A-B959-8B6A589FD90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2" y="2013676"/>
            <a:ext cx="3129987" cy="3129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63" y="2013676"/>
            <a:ext cx="3146568" cy="31465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95" y="2013676"/>
            <a:ext cx="3178247" cy="317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262" y="2853681"/>
            <a:ext cx="10515600" cy="1325563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THANK YOU </a:t>
            </a:r>
            <a:br>
              <a:rPr lang="en-US" altLang="ko-KR" dirty="0" smtClean="0"/>
            </a:br>
            <a:r>
              <a:rPr lang="en-US" altLang="ko-KR" dirty="0" smtClean="0"/>
              <a:t>for your attention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6DF8-E151-4875-B98A-DEC28C385038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Effect of noise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38" y="3567754"/>
            <a:ext cx="2896683" cy="2172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24" y="3584702"/>
            <a:ext cx="2896683" cy="21725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11" y="3567756"/>
            <a:ext cx="2832290" cy="2124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71" y="1452051"/>
            <a:ext cx="2472962" cy="1977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73" y="1452052"/>
            <a:ext cx="2472962" cy="1977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75" y="1462323"/>
            <a:ext cx="2472962" cy="1977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12381" y="5840809"/>
            <a:ext cx="11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9299" y="5736665"/>
            <a:ext cx="231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 = 0,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= 10</a:t>
            </a:r>
          </a:p>
          <a:p>
            <a:r>
              <a:rPr lang="en-US" altLang="ko-KR" dirty="0" smtClean="0"/>
              <a:t>Gaussian noise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45701" y="5712519"/>
            <a:ext cx="231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Mean = 0,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= 50</a:t>
            </a:r>
          </a:p>
          <a:p>
            <a:r>
              <a:rPr lang="en-US" altLang="ko-KR" dirty="0" smtClean="0"/>
              <a:t>Gaussian noise</a:t>
            </a:r>
            <a:endParaRPr lang="ko-KR" alt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D500-DAD7-48CE-A824-9B7114EC4229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2C4DE-EDBA-4E38-BA0E-B10F43ED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6" y="2088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Basic Global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08613" y="1355394"/>
            <a:ext cx="10411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2217" y="2123954"/>
                <a:ext cx="6811702" cy="360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 Select arbitrary value of T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 Segment the image using T 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Compute the mean value of each segment (m1, m2)</a:t>
                </a:r>
              </a:p>
              <a:p>
                <a:pPr marL="342900" indent="-342900">
                  <a:buAutoNum type="arabicPeriod"/>
                </a:pPr>
                <a:endParaRPr lang="en-US" altLang="ko-KR" sz="2000" dirty="0"/>
              </a:p>
              <a:p>
                <a:pPr marL="342900" indent="-342900">
                  <a:buAutoNum type="arabicPeriod"/>
                </a:pPr>
                <a:r>
                  <a:rPr lang="en-US" altLang="ko-KR" sz="2000" dirty="0" smtClean="0"/>
                  <a:t>Compute the ’New T’</a:t>
                </a:r>
              </a:p>
              <a:p>
                <a:r>
                  <a:rPr lang="en-US" altLang="ko-KR" sz="2000" dirty="0"/>
                  <a:t> </a:t>
                </a:r>
                <a:r>
                  <a:rPr lang="en-US" altLang="ko-KR" sz="2000" dirty="0" smtClean="0"/>
                  <a:t> 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en-US" altLang="ko-KR" sz="2000" dirty="0" smtClean="0"/>
                  <a:t>5. Repeat step 2 ~4 until difference between T and ‘New T’ is smaller than predefined parameter △T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7" y="2123954"/>
                <a:ext cx="6811702" cy="3604705"/>
              </a:xfrm>
              <a:prstGeom prst="rect">
                <a:avLst/>
              </a:prstGeom>
              <a:blipFill rotWithShape="0">
                <a:blip r:embed="rId2"/>
                <a:stretch>
                  <a:fillRect l="-1253" t="-2027" r="-1701" b="-2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4C439-34CD-446E-8C20-4DE8AB394475}" type="datetime1">
              <a:rPr lang="en-US" altLang="ko-KR" smtClean="0"/>
              <a:t>7/30/2020</a:t>
            </a:fld>
            <a:endParaRPr 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MMI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11797</TotalTime>
  <Words>1973</Words>
  <Application>Microsoft Office PowerPoint</Application>
  <PresentationFormat>와이드스크린</PresentationFormat>
  <Paragraphs>787</Paragraphs>
  <Slides>73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medium-content-serif-font</vt:lpstr>
      <vt:lpstr>맑은 고딕</vt:lpstr>
      <vt:lpstr>함초롬바탕</vt:lpstr>
      <vt:lpstr>Arial</vt:lpstr>
      <vt:lpstr>Cambria Math</vt:lpstr>
      <vt:lpstr>Times New Roman</vt:lpstr>
      <vt:lpstr>Office 테마</vt:lpstr>
      <vt:lpstr>2020 MMILAB.DIP Seminar Week4(7/23~7/30)</vt:lpstr>
      <vt:lpstr>Contents</vt:lpstr>
      <vt:lpstr>Contents</vt:lpstr>
      <vt:lpstr>Huffman coding</vt:lpstr>
      <vt:lpstr>Huffman coding</vt:lpstr>
      <vt:lpstr>Huffman coding</vt:lpstr>
      <vt:lpstr>Thresholding</vt:lpstr>
      <vt:lpstr>Effect of noise</vt:lpstr>
      <vt:lpstr>Basic Global Thresholding</vt:lpstr>
      <vt:lpstr>Basic Global Thresholding</vt:lpstr>
      <vt:lpstr>Otsu Algorithm</vt:lpstr>
      <vt:lpstr>Otsu Algorithm</vt:lpstr>
      <vt:lpstr>Otsu Thresholding</vt:lpstr>
      <vt:lpstr>Improvement – Using Smoothing</vt:lpstr>
      <vt:lpstr>Improvement – Using Smoothing</vt:lpstr>
      <vt:lpstr>Improvement – Using Smoothing</vt:lpstr>
      <vt:lpstr>Improvement – Using Smoothing</vt:lpstr>
      <vt:lpstr>Improvement – Using Edges(Sobel)</vt:lpstr>
      <vt:lpstr>Improvement – Using Edges(Sobel)</vt:lpstr>
      <vt:lpstr>Improvement – Using Edges(Laplacian)</vt:lpstr>
      <vt:lpstr>Improvement – Using Edges(Laplacian)</vt:lpstr>
      <vt:lpstr>Multiple Thresholding</vt:lpstr>
      <vt:lpstr>Image Partitioning</vt:lpstr>
      <vt:lpstr>Image Partitioning</vt:lpstr>
      <vt:lpstr>Image Partitioning</vt:lpstr>
      <vt:lpstr>Variable Thresholding(Local properties)</vt:lpstr>
      <vt:lpstr>Variable Thresholding(Local properties)</vt:lpstr>
      <vt:lpstr>Variable Thresholding(Local properties)</vt:lpstr>
      <vt:lpstr>Moving average Thresholding</vt:lpstr>
      <vt:lpstr>Moving average Thresholding</vt:lpstr>
      <vt:lpstr>Moving average Thresholding</vt:lpstr>
      <vt:lpstr>Morphological image processing </vt:lpstr>
      <vt:lpstr>Morphological image processing </vt:lpstr>
      <vt:lpstr>Erosion</vt:lpstr>
      <vt:lpstr>Erosion</vt:lpstr>
      <vt:lpstr>Erosion</vt:lpstr>
      <vt:lpstr>Dilation</vt:lpstr>
      <vt:lpstr>Dilation</vt:lpstr>
      <vt:lpstr>Dilation</vt:lpstr>
      <vt:lpstr>Dilation</vt:lpstr>
      <vt:lpstr>Opening and Closing</vt:lpstr>
      <vt:lpstr>Opening (3x3 square)</vt:lpstr>
      <vt:lpstr>Closing (3x3 square)</vt:lpstr>
      <vt:lpstr>Opening and Closing</vt:lpstr>
      <vt:lpstr>Boundary Extraction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Super pixel</vt:lpstr>
      <vt:lpstr>Super pixel</vt:lpstr>
      <vt:lpstr>Super pixel</vt:lpstr>
      <vt:lpstr>Super pixel</vt:lpstr>
      <vt:lpstr>Super pixel</vt:lpstr>
      <vt:lpstr>Super pixel</vt:lpstr>
      <vt:lpstr>Super pixel</vt:lpstr>
      <vt:lpstr>Super pixel</vt:lpstr>
      <vt:lpstr>Super pixel</vt:lpstr>
      <vt:lpstr>Super pixel</vt:lpstr>
      <vt:lpstr>Super pixel </vt:lpstr>
      <vt:lpstr>Super pixel</vt:lpstr>
      <vt:lpstr>Super pixel</vt:lpstr>
      <vt:lpstr>Super pixel</vt:lpstr>
      <vt:lpstr>Super pixel</vt:lpstr>
      <vt:lpstr>Super pixel</vt:lpstr>
      <vt:lpstr>Super pixel</vt:lpstr>
      <vt:lpstr>THANK YOU 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Mixer Design</dc:title>
  <dc:creator>엄 지호</dc:creator>
  <cp:lastModifiedBy>김 성수</cp:lastModifiedBy>
  <cp:revision>234</cp:revision>
  <dcterms:created xsi:type="dcterms:W3CDTF">2019-06-11T11:58:01Z</dcterms:created>
  <dcterms:modified xsi:type="dcterms:W3CDTF">2020-07-30T09:32:19Z</dcterms:modified>
</cp:coreProperties>
</file>